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2-1.png>
</file>

<file path=ppt/media/image-4-1.png>
</file>

<file path=ppt/media/image-5-1.png>
</file>

<file path=ppt/media/image-5-2.png>
</file>

<file path=ppt/media/image-6-1.png>
</file>

<file path=ppt/media/image-7-1.png>
</file>

<file path=ppt/media/image-8-1.png>
</file>

<file path=ppt/media/image-9-1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home/oai/share/a3d713fa-e4d8-40b1-9338-e16402b85ee3.png">    </p:cNvPr>
          <p:cNvPicPr>
            <a:picLocks noChangeAspect="1"/>
          </p:cNvPicPr>
          <p:nvPr/>
        </p:nvPicPr>
        <p:blipFill>
          <a:blip r:embed="rId1"/>
          <a:srcRect l="0" r="0" t="1111" b="1111"/>
          <a:stretch/>
        </p:blipFill>
        <p:spPr>
          <a:xfrm>
            <a:off x="5029200" y="548640"/>
            <a:ext cx="4114800" cy="40233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200" y="1828800"/>
            <a:ext cx="438912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Exploratory Soil‑Moisture EDA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457200" y="3108960"/>
            <a:ext cx="438912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i="1" dirty="0">
                <a:solidFill>
                  <a:srgbClr val="97B1D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Cleaning, features and modelling from Jul–Oct 2023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457200" y="4206240"/>
            <a:ext cx="43891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A4B6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September 22, 2025</a:t>
            </a:r>
            <a:endParaRPr lang="en-US" sz="13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E661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Sliding windows &amp; forecast horizon</a:t>
            </a:r>
            <a:endParaRPr lang="en-US" sz="2400" dirty="0"/>
          </a:p>
        </p:txBody>
      </p:sp>
      <p:pic>
        <p:nvPicPr>
          <p:cNvPr id="3" name="Image 0" descr="/home/oai/share/eda_images_custom/sliding_window_custom2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9378" y="1097280"/>
            <a:ext cx="7945244" cy="27432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48640" y="3977640"/>
            <a:ext cx="804672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 168‑hour (7‑day) window forms each input; a 96‑hour (4‑day) forecast follows; the window slides forward one day to build many training pairs.</a:t>
            </a:r>
            <a:endParaRPr lang="en-US" sz="12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E661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Case study: Plot 2003</a:t>
            </a:r>
            <a:endParaRPr lang="en-US" sz="2400" dirty="0"/>
          </a:p>
        </p:txBody>
      </p:sp>
      <p:pic>
        <p:nvPicPr>
          <p:cNvPr id="3" name="Image 0" descr="/home/oai/share/eda_images/pred_vs_actual_plot2003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09058" y="1097280"/>
            <a:ext cx="4125884" cy="27432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48640" y="3977640"/>
            <a:ext cx="804672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Surface moisture (6″) reacts immediately to irrigation, while deeper layers (18″, 30″) lag behind.</a:t>
            </a:r>
            <a:endParaRPr lang="en-US" sz="12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E661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Case study: Plot 2014</a:t>
            </a:r>
            <a:endParaRPr lang="en-US" sz="2400" dirty="0"/>
          </a:p>
        </p:txBody>
      </p:sp>
      <p:pic>
        <p:nvPicPr>
          <p:cNvPr id="3" name="Image 0" descr="/home/oai/share/eda_images/pred_vs_actual_plot2014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09058" y="1097280"/>
            <a:ext cx="4125884" cy="27432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48640" y="3977640"/>
            <a:ext cx="804672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Persistent positive bias arises because dry‑down exemplars were scarce during training.</a:t>
            </a:r>
            <a:endParaRPr lang="en-US" sz="12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E661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Case study: Plot 2015</a:t>
            </a:r>
            <a:endParaRPr lang="en-US" sz="2400" dirty="0"/>
          </a:p>
        </p:txBody>
      </p:sp>
      <p:pic>
        <p:nvPicPr>
          <p:cNvPr id="3" name="Image 0" descr="/home/oai/share/eda_images/pred_vs_actual_plot2015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09058" y="1097280"/>
            <a:ext cx="4125884" cy="27432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48640" y="3977640"/>
            <a:ext cx="804672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 48‑hour response delay exposes the fold reuse bug and highlights irrigation imbalance.</a:t>
            </a:r>
            <a:endParaRPr lang="en-US" sz="12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E661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Injection stress test &amp; wrap‑up</a:t>
            </a:r>
            <a:endParaRPr lang="en-US" sz="2400" dirty="0"/>
          </a:p>
        </p:txBody>
      </p:sp>
      <p:pic>
        <p:nvPicPr>
          <p:cNvPr id="3" name="Image 0" descr="/home/oai/share/eda_images/irrigation_injection_failur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2315" y="1097280"/>
            <a:ext cx="2558890" cy="25603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029200" y="1097280"/>
            <a:ext cx="3840480" cy="3200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Injection stress test froze feature inputs; post‑scaling pulses pushed data off‑manifold.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Predictions remained flat despite injections, indicating missing context in engineered features.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Next steps: recompute features for scenario testing and repair the time series split logic.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provided Python script can regenerate all visuals and tables for this deck once data is updated.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E661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Sensors to SQLite: data flows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005840"/>
            <a:ext cx="5212080" cy="3108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Sensors installed in 36 plots record volumetric water content at multiple depths (6″, 18″, 30″).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Data travels via LoRaWAN gateways into our processing scripts and finally lands in a SQLite database.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Automation pipelines handle ingestion, monitoring and storage for the 2023 growing season.</a:t>
            </a:r>
            <a:endParaRPr lang="en-US" sz="1200" dirty="0"/>
          </a:p>
        </p:txBody>
      </p:sp>
      <p:pic>
        <p:nvPicPr>
          <p:cNvPr id="4" name="Image 0" descr="/home/oai/share/eda_images/sensor_pipeline_placeholder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77840" y="1572768"/>
            <a:ext cx="3291840" cy="19751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E661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Ingest overview: Jul 19 – Oct 13 2023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005840"/>
            <a:ext cx="5212080" cy="3108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37 704 hourly rows spanning 36 plots with soil moisture and weather readings.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Temporal coverage: July 19 through October 13 2023, capturing the late‑summer irrigation period.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Targets include surface (6”), mid (18”) and deep (30”) VWC as well as auxiliary weather variables.</a:t>
            </a: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E661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Raw feed vs cleaned series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005840"/>
            <a:ext cx="5212080" cy="3108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Hourly ingestion contains duplicates, flat‑lines and missing timestamps.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 resample to daily averages, interpolate gaps and trim obvious outliers.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Cleaning produces a smooth foundation for feature engineering and modelling.</a:t>
            </a:r>
            <a:endParaRPr lang="en-US" sz="1200" dirty="0"/>
          </a:p>
        </p:txBody>
      </p:sp>
      <p:pic>
        <p:nvPicPr>
          <p:cNvPr id="4" name="Image 0" descr="/home/oai/share/eda_images/data_audit_car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77840" y="1600200"/>
            <a:ext cx="3291840" cy="19202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E661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Smoothing the daily curve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005840"/>
            <a:ext cx="5212080" cy="3108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Savitzky–Golay filtering (window 21, order 3) preserves irrigation pulses while reducing noise.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Raw hourly signal → daily mean → smoothed curve; note how the pulses remain visible.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 analytical equation card on the right summarises the filter definition.</a:t>
            </a:r>
            <a:endParaRPr lang="en-US" sz="1200" dirty="0"/>
          </a:p>
        </p:txBody>
      </p:sp>
      <p:pic>
        <p:nvPicPr>
          <p:cNvPr id="4" name="Image 0" descr="/home/oai/share/eda_images/vwc_cleaning_highlight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77840" y="1737360"/>
            <a:ext cx="3291840" cy="1645920"/>
          </a:xfrm>
          <a:prstGeom prst="rect">
            <a:avLst/>
          </a:prstGeom>
        </p:spPr>
      </p:pic>
      <p:pic>
        <p:nvPicPr>
          <p:cNvPr id="5" name="Image 1" descr="/home/oai/share/eda_images/eq_savgol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9292" y="4297680"/>
            <a:ext cx="1248937" cy="6400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E661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Drying velocity via derivatives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005840"/>
            <a:ext cx="5212080" cy="3108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Taking the first difference highlights the rate of change rather than absolute water content.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Derivative signals are less sensitive to bias and capture drying speed after irrigation events.</a:t>
            </a:r>
            <a:endParaRPr lang="en-US" sz="1200" dirty="0"/>
          </a:p>
        </p:txBody>
      </p:sp>
      <p:pic>
        <p:nvPicPr>
          <p:cNvPr id="4" name="Image 0" descr="/home/oai/share/eda_images/eq_derivativ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77840" y="1808226"/>
            <a:ext cx="3291840" cy="168706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E661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Irrigation feature engineering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005840"/>
            <a:ext cx="5212080" cy="3108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Raw precipitation and irrigation totals are log‑transformed to tame skew.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 7‑day running sum approximates weekly water budgets and soil recharge.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 binary flag indicates whether irrigation occurred on a given day.</a:t>
            </a:r>
            <a:endParaRPr lang="en-US" sz="1200" dirty="0"/>
          </a:p>
        </p:txBody>
      </p:sp>
      <p:pic>
        <p:nvPicPr>
          <p:cNvPr id="4" name="Image 0" descr="/home/oai/share/eda_images/irrigation_feature_stack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77840" y="1188720"/>
            <a:ext cx="329184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E661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Log, sum and time‑since features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005840"/>
            <a:ext cx="5212080" cy="3108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Logarithmic precipitation captures diminishing returns of large events.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Weekly cumulative precipitation summarises recent history for the model.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Time‑since last irrigation encodes rare event recency for the LSTM network.</a:t>
            </a:r>
            <a:endParaRPr lang="en-US" sz="1200" dirty="0"/>
          </a:p>
        </p:txBody>
      </p:sp>
      <p:pic>
        <p:nvPicPr>
          <p:cNvPr id="4" name="Image 0" descr="/home/oai/share/eda_images/eq_irrigation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77840" y="1699405"/>
            <a:ext cx="3291840" cy="172183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E661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Feature buffet: kept vs cuts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005840"/>
            <a:ext cx="4663440" cy="3200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Essential variables: multi‑depth VWC, temporal encodings &amp; weather loads.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Irrigation context: raw totals, log‑transforms, 7‑day sums, time‑since &amp; flags.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Removed: unreliable deep sensors, sparse agronomy labels &amp; redundant columns.</a:t>
            </a:r>
            <a:endParaRPr lang="en-US" sz="1200" dirty="0"/>
          </a:p>
        </p:txBody>
      </p:sp>
      <p:pic>
        <p:nvPicPr>
          <p:cNvPr id="4" name="Image 0" descr="/home/oai/share/eda_images_custom/feature_buffet_infographic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20640" y="1386840"/>
            <a:ext cx="3657600" cy="2438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2025-09-22T23:47:03Z</dcterms:created>
  <dcterms:modified xsi:type="dcterms:W3CDTF">2025-09-22T23:47:03Z</dcterms:modified>
</cp:coreProperties>
</file>